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handoutMasterIdLst>
    <p:handoutMasterId r:id="rId7"/>
  </p:handoutMasterIdLst>
  <p:sldIdLst>
    <p:sldId id="256" r:id="rId5"/>
    <p:sldId id="257" r:id="rId6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2C5F"/>
    <a:srgbClr val="84BD00"/>
    <a:srgbClr val="C5E86C"/>
    <a:srgbClr val="00A9E0"/>
    <a:srgbClr val="003A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D7082A-2A7B-C308-E7DF-6EFD7677ED02}" v="669" dt="2024-08-14T23:30:12.4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98" autoAdjust="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222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kinner, Kimberly" userId="S::kimberly.skinner@yale.edu::39396a68-7c4d-494f-b642-3e9773fbe71c" providerId="AD" clId="Web-{46D7082A-2A7B-C308-E7DF-6EFD7677ED02}"/>
    <pc:docChg chg="modSld">
      <pc:chgData name="Skinner, Kimberly" userId="S::kimberly.skinner@yale.edu::39396a68-7c4d-494f-b642-3e9773fbe71c" providerId="AD" clId="Web-{46D7082A-2A7B-C308-E7DF-6EFD7677ED02}" dt="2024-08-14T23:30:12.478" v="643"/>
      <pc:docMkLst>
        <pc:docMk/>
      </pc:docMkLst>
      <pc:sldChg chg="modSp">
        <pc:chgData name="Skinner, Kimberly" userId="S::kimberly.skinner@yale.edu::39396a68-7c4d-494f-b642-3e9773fbe71c" providerId="AD" clId="Web-{46D7082A-2A7B-C308-E7DF-6EFD7677ED02}" dt="2024-08-14T23:29:30.775" v="595"/>
        <pc:sldMkLst>
          <pc:docMk/>
          <pc:sldMk cId="770944948" sldId="256"/>
        </pc:sldMkLst>
        <pc:graphicFrameChg chg="mod modGraphic">
          <ac:chgData name="Skinner, Kimberly" userId="S::kimberly.skinner@yale.edu::39396a68-7c4d-494f-b642-3e9773fbe71c" providerId="AD" clId="Web-{46D7082A-2A7B-C308-E7DF-6EFD7677ED02}" dt="2024-08-14T23:29:30.775" v="595"/>
          <ac:graphicFrameMkLst>
            <pc:docMk/>
            <pc:sldMk cId="770944948" sldId="256"/>
            <ac:graphicFrameMk id="5" creationId="{00000000-0000-0000-0000-000000000000}"/>
          </ac:graphicFrameMkLst>
        </pc:graphicFrameChg>
      </pc:sldChg>
      <pc:sldChg chg="modSp">
        <pc:chgData name="Skinner, Kimberly" userId="S::kimberly.skinner@yale.edu::39396a68-7c4d-494f-b642-3e9773fbe71c" providerId="AD" clId="Web-{46D7082A-2A7B-C308-E7DF-6EFD7677ED02}" dt="2024-08-14T23:30:12.478" v="643"/>
        <pc:sldMkLst>
          <pc:docMk/>
          <pc:sldMk cId="865754300" sldId="257"/>
        </pc:sldMkLst>
        <pc:graphicFrameChg chg="mod modGraphic">
          <ac:chgData name="Skinner, Kimberly" userId="S::kimberly.skinner@yale.edu::39396a68-7c4d-494f-b642-3e9773fbe71c" providerId="AD" clId="Web-{46D7082A-2A7B-C308-E7DF-6EFD7677ED02}" dt="2024-08-14T23:30:12.478" v="643"/>
          <ac:graphicFrameMkLst>
            <pc:docMk/>
            <pc:sldMk cId="865754300" sldId="257"/>
            <ac:graphicFrameMk id="35923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7B5D5C-19BB-436C-BE78-8620FB42FB62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F0181-A8A7-415B-B33D-319CCD4EA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3845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504" y="502920"/>
            <a:ext cx="1310640" cy="10934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56466"/>
            <a:ext cx="7772400" cy="556359"/>
          </a:xfrm>
        </p:spPr>
        <p:txBody>
          <a:bodyPr>
            <a:normAutofit/>
          </a:bodyPr>
          <a:lstStyle>
            <a:lvl1pPr algn="l">
              <a:defRPr sz="3200" b="1" i="0">
                <a:solidFill>
                  <a:srgbClr val="003A70"/>
                </a:solidFill>
                <a:latin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075939"/>
            <a:ext cx="7772400" cy="59360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00A9E0"/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733428" y="3907760"/>
            <a:ext cx="3389312" cy="889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 baseline="0">
                <a:solidFill>
                  <a:srgbClr val="003A70"/>
                </a:solidFill>
                <a:latin typeface="Arial"/>
              </a:defRPr>
            </a:lvl1pPr>
          </a:lstStyle>
          <a:p>
            <a:pPr lvl="0"/>
            <a:r>
              <a:rPr lang="en-US"/>
              <a:t>Month day, year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85800" y="3784574"/>
            <a:ext cx="7772400" cy="0"/>
          </a:xfrm>
          <a:prstGeom prst="line">
            <a:avLst/>
          </a:prstGeom>
          <a:ln>
            <a:solidFill>
              <a:srgbClr val="572C5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523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on, Mission and Val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5920" y="221539"/>
            <a:ext cx="5847618" cy="6395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487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BF28F1-C1D5-2A41-9386-AC261C8FC919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220514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" y="1211667"/>
            <a:ext cx="8229600" cy="0"/>
          </a:xfrm>
          <a:prstGeom prst="line">
            <a:avLst/>
          </a:prstGeom>
          <a:ln>
            <a:solidFill>
              <a:srgbClr val="572C5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80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1211667"/>
            <a:ext cx="8229600" cy="0"/>
          </a:xfrm>
          <a:prstGeom prst="line">
            <a:avLst/>
          </a:prstGeom>
          <a:ln>
            <a:solidFill>
              <a:srgbClr val="572C5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10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1211667"/>
            <a:ext cx="8229600" cy="0"/>
          </a:xfrm>
          <a:prstGeom prst="line">
            <a:avLst/>
          </a:prstGeom>
          <a:ln>
            <a:solidFill>
              <a:srgbClr val="572C5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753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00A9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2556466"/>
            <a:ext cx="7772400" cy="556359"/>
          </a:xfrm>
        </p:spPr>
        <p:txBody>
          <a:bodyPr>
            <a:normAutofit/>
          </a:bodyPr>
          <a:lstStyle>
            <a:lvl1pPr algn="l">
              <a:defRPr sz="3200" b="1" i="0">
                <a:solidFill>
                  <a:schemeClr val="bg1"/>
                </a:solidFill>
                <a:latin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85800" y="3075939"/>
            <a:ext cx="7772400" cy="59360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799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564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901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467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" y="1211667"/>
            <a:ext cx="8229600" cy="0"/>
          </a:xfrm>
          <a:prstGeom prst="line">
            <a:avLst/>
          </a:prstGeom>
          <a:ln>
            <a:solidFill>
              <a:srgbClr val="572C5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950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24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A70"/>
                </a:solidFill>
                <a:latin typeface="Arial"/>
              </a:defRPr>
            </a:lvl1pPr>
          </a:lstStyle>
          <a:p>
            <a:fld id="{B0198CFB-4A78-494E-B655-411695D5DB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726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kern="1200" baseline="0">
          <a:solidFill>
            <a:srgbClr val="003A70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118151"/>
              </p:ext>
            </p:extLst>
          </p:nvPr>
        </p:nvGraphicFramePr>
        <p:xfrm>
          <a:off x="550333" y="1256336"/>
          <a:ext cx="8322734" cy="5212056"/>
        </p:xfrm>
        <a:graphic>
          <a:graphicData uri="http://schemas.openxmlformats.org/drawingml/2006/table">
            <a:tbl>
              <a:tblPr/>
              <a:tblGrid>
                <a:gridCol w="20806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06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06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06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041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TEST 1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Times New Roman"/>
                        </a:rPr>
                        <a:t>What: </a:t>
                      </a:r>
                      <a:r>
                        <a:rPr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Times New Roman"/>
                        </a:rPr>
                        <a:t> Education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cs typeface="Times New Roman"/>
                      </a:endParaRPr>
                    </a:p>
                    <a:p>
                      <a:pPr marL="0" marR="0" lvl="0" indent="0" algn="l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Times New Roman"/>
                        </a:rPr>
                        <a:t>Who (population): </a:t>
                      </a:r>
                      <a:r>
                        <a:rPr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Times New Roman"/>
                        </a:rPr>
                        <a:t> LDRP nursing staff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cs typeface="Times New Roman"/>
                      </a:endParaRPr>
                    </a:p>
                    <a:p>
                      <a:pPr marL="0" marR="0" lvl="0" indent="0" algn="l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Times New Roman"/>
                        </a:rPr>
                        <a:t>Where: </a:t>
                      </a:r>
                      <a:r>
                        <a:rPr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Times New Roman"/>
                        </a:rPr>
                        <a:t>Safety Huddle Meetings and Staff meetings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cs typeface="Times New Roman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Times New Roman"/>
                        </a:rPr>
                        <a:t>When: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Narrow"/>
                          <a:cs typeface="Times New Roman"/>
                        </a:rPr>
                        <a:t>From: </a:t>
                      </a:r>
                      <a:r>
                        <a:rPr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Narrow"/>
                          <a:cs typeface="Times New Roman"/>
                        </a:rPr>
                        <a:t>8/1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Narrow"/>
                          <a:cs typeface="Times New Roman"/>
                        </a:rPr>
                        <a:t>     To: </a:t>
                      </a:r>
                    </a:p>
                    <a:p>
                      <a:pPr marL="0" marR="0" lvl="0" indent="0" algn="l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Times New Roman"/>
                        </a:rPr>
                        <a:t>Who Executes: </a:t>
                      </a:r>
                      <a:r>
                        <a:rPr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Times New Roman"/>
                        </a:rPr>
                        <a:t>Zee, Kim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Times New Roman"/>
                        </a:rPr>
                        <a:t>Results:</a:t>
                      </a:r>
                      <a:r>
                        <a:rPr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Times New Roman"/>
                        </a:rPr>
                        <a:t> 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TEST 2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What: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Who (population):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Where: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When: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From:      To: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Who Executes: 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Results: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TEST 3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What: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Who (population): 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Where: 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When: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From:        To: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Who Executes: 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Results: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T="45708" marB="45708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sng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sng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TEST 4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What: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Who (population):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Where: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When: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From:     To: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Who Executes: 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cs typeface="Times New Roman"/>
                        </a:rPr>
                        <a:t>Results: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cs typeface="Times New Roman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T="45708" marB="4570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6" name="Group 16"/>
          <p:cNvGrpSpPr>
            <a:grpSpLocks noChangeAspect="1"/>
          </p:cNvGrpSpPr>
          <p:nvPr/>
        </p:nvGrpSpPr>
        <p:grpSpPr bwMode="auto">
          <a:xfrm>
            <a:off x="5215409" y="1949464"/>
            <a:ext cx="1033462" cy="822325"/>
            <a:chOff x="2520" y="3705"/>
            <a:chExt cx="2000" cy="1603"/>
          </a:xfrm>
        </p:grpSpPr>
        <p:sp>
          <p:nvSpPr>
            <p:cNvPr id="7" name="AutoShape 17"/>
            <p:cNvSpPr>
              <a:spLocks noChangeAspect="1" noChangeArrowheads="1" noTextEdit="1"/>
            </p:cNvSpPr>
            <p:nvPr/>
          </p:nvSpPr>
          <p:spPr bwMode="auto">
            <a:xfrm>
              <a:off x="2520" y="3705"/>
              <a:ext cx="2000" cy="1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AutoShape 18"/>
            <p:cNvSpPr>
              <a:spLocks noChangeAspect="1" noChangeArrowheads="1"/>
            </p:cNvSpPr>
            <p:nvPr/>
          </p:nvSpPr>
          <p:spPr bwMode="auto">
            <a:xfrm>
              <a:off x="2520" y="3705"/>
              <a:ext cx="1506" cy="1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AutoShape 19"/>
            <p:cNvSpPr>
              <a:spLocks noChangeArrowheads="1"/>
            </p:cNvSpPr>
            <p:nvPr/>
          </p:nvSpPr>
          <p:spPr bwMode="auto">
            <a:xfrm>
              <a:off x="2842" y="3773"/>
              <a:ext cx="1623" cy="1444"/>
            </a:xfrm>
            <a:prstGeom prst="flowChartOr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AutoShape 20" descr="Wide upward diagonal"/>
            <p:cNvSpPr>
              <a:spLocks noChangeArrowheads="1"/>
            </p:cNvSpPr>
            <p:nvPr/>
          </p:nvSpPr>
          <p:spPr bwMode="auto">
            <a:xfrm rot="-5400000">
              <a:off x="3545" y="5133"/>
              <a:ext cx="141" cy="209"/>
            </a:xfrm>
            <a:prstGeom prst="upArrow">
              <a:avLst>
                <a:gd name="adj1" fmla="val 50000"/>
                <a:gd name="adj2" fmla="val 37057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21" descr="Wide upward diagonal"/>
            <p:cNvSpPr>
              <a:spLocks noChangeArrowheads="1"/>
            </p:cNvSpPr>
            <p:nvPr/>
          </p:nvSpPr>
          <p:spPr bwMode="auto">
            <a:xfrm>
              <a:off x="2755" y="4400"/>
              <a:ext cx="165" cy="179"/>
            </a:xfrm>
            <a:prstGeom prst="upArrow">
              <a:avLst>
                <a:gd name="adj1" fmla="val 50000"/>
                <a:gd name="adj2" fmla="val 27121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AutoShape 22" descr="Wide upward diagonal"/>
            <p:cNvSpPr>
              <a:spLocks noChangeArrowheads="1"/>
            </p:cNvSpPr>
            <p:nvPr/>
          </p:nvSpPr>
          <p:spPr bwMode="auto">
            <a:xfrm rot="5400000">
              <a:off x="3626" y="3672"/>
              <a:ext cx="142" cy="208"/>
            </a:xfrm>
            <a:prstGeom prst="upArrow">
              <a:avLst>
                <a:gd name="adj1" fmla="val 50000"/>
                <a:gd name="adj2" fmla="val 3662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 Box 23"/>
            <p:cNvSpPr txBox="1">
              <a:spLocks noChangeArrowheads="1"/>
            </p:cNvSpPr>
            <p:nvPr/>
          </p:nvSpPr>
          <p:spPr bwMode="auto">
            <a:xfrm>
              <a:off x="3642" y="4115"/>
              <a:ext cx="500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083" tIns="22541" rIns="45083" bIns="22541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700">
                  <a:solidFill>
                    <a:srgbClr val="000000"/>
                  </a:solidFill>
                  <a:cs typeface="Times New Roman" charset="0"/>
                </a:rPr>
                <a:t>Do</a:t>
              </a:r>
              <a:endParaRPr lang="en-US">
                <a:cs typeface="Times New Roman" charset="0"/>
              </a:endParaRPr>
            </a:p>
          </p:txBody>
        </p:sp>
        <p:sp>
          <p:nvSpPr>
            <p:cNvPr id="14" name="Text Box 24"/>
            <p:cNvSpPr txBox="1">
              <a:spLocks noChangeArrowheads="1"/>
            </p:cNvSpPr>
            <p:nvPr/>
          </p:nvSpPr>
          <p:spPr bwMode="auto">
            <a:xfrm>
              <a:off x="3720" y="4541"/>
              <a:ext cx="570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083" tIns="22541" rIns="45083" bIns="22541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700">
                  <a:solidFill>
                    <a:srgbClr val="000000"/>
                  </a:solidFill>
                  <a:cs typeface="Times New Roman" charset="0"/>
                </a:rPr>
                <a:t>Study</a:t>
              </a:r>
              <a:endParaRPr lang="en-US">
                <a:cs typeface="Times New Roman" charset="0"/>
              </a:endParaRPr>
            </a:p>
          </p:txBody>
        </p:sp>
        <p:sp>
          <p:nvSpPr>
            <p:cNvPr id="15" name="Text Box 25"/>
            <p:cNvSpPr txBox="1">
              <a:spLocks noChangeArrowheads="1"/>
            </p:cNvSpPr>
            <p:nvPr/>
          </p:nvSpPr>
          <p:spPr bwMode="auto">
            <a:xfrm>
              <a:off x="2889" y="4541"/>
              <a:ext cx="876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083" tIns="22541" rIns="45083" bIns="22541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700">
                  <a:solidFill>
                    <a:srgbClr val="000000"/>
                  </a:solidFill>
                  <a:cs typeface="Times New Roman" charset="0"/>
                </a:rPr>
                <a:t>Act</a:t>
              </a:r>
              <a:endParaRPr lang="en-US">
                <a:cs typeface="Times New Roman" charset="0"/>
              </a:endParaRPr>
            </a:p>
          </p:txBody>
        </p:sp>
        <p:sp>
          <p:nvSpPr>
            <p:cNvPr id="16" name="AutoShape 26" descr="Wide upward diagonal"/>
            <p:cNvSpPr>
              <a:spLocks noChangeArrowheads="1"/>
            </p:cNvSpPr>
            <p:nvPr/>
          </p:nvSpPr>
          <p:spPr bwMode="auto">
            <a:xfrm rot="10800000">
              <a:off x="4320" y="4401"/>
              <a:ext cx="155" cy="190"/>
            </a:xfrm>
            <a:prstGeom prst="upArrow">
              <a:avLst>
                <a:gd name="adj1" fmla="val 50000"/>
                <a:gd name="adj2" fmla="val 30645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 Box 27"/>
            <p:cNvSpPr txBox="1">
              <a:spLocks noChangeArrowheads="1"/>
            </p:cNvSpPr>
            <p:nvPr/>
          </p:nvSpPr>
          <p:spPr bwMode="auto">
            <a:xfrm>
              <a:off x="2963" y="4151"/>
              <a:ext cx="663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083" tIns="22541" rIns="45083" bIns="22541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700">
                  <a:solidFill>
                    <a:srgbClr val="000000"/>
                  </a:solidFill>
                  <a:cs typeface="Times New Roman" charset="0"/>
                </a:rPr>
                <a:t>Plan</a:t>
              </a:r>
              <a:endParaRPr lang="en-US">
                <a:cs typeface="Times New Roman" charset="0"/>
              </a:endParaRPr>
            </a:p>
          </p:txBody>
        </p:sp>
      </p:grpSp>
      <p:grpSp>
        <p:nvGrpSpPr>
          <p:cNvPr id="18" name="Group 28"/>
          <p:cNvGrpSpPr>
            <a:grpSpLocks noChangeAspect="1"/>
          </p:cNvGrpSpPr>
          <p:nvPr/>
        </p:nvGrpSpPr>
        <p:grpSpPr bwMode="auto">
          <a:xfrm>
            <a:off x="7325458" y="1479744"/>
            <a:ext cx="1033462" cy="822325"/>
            <a:chOff x="2520" y="3705"/>
            <a:chExt cx="2000" cy="1603"/>
          </a:xfrm>
        </p:grpSpPr>
        <p:sp>
          <p:nvSpPr>
            <p:cNvPr id="19" name="AutoShape 29"/>
            <p:cNvSpPr>
              <a:spLocks noChangeAspect="1" noChangeArrowheads="1" noTextEdit="1"/>
            </p:cNvSpPr>
            <p:nvPr/>
          </p:nvSpPr>
          <p:spPr bwMode="auto">
            <a:xfrm>
              <a:off x="2520" y="3705"/>
              <a:ext cx="2000" cy="1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AutoShape 30"/>
            <p:cNvSpPr>
              <a:spLocks noChangeAspect="1" noChangeArrowheads="1"/>
            </p:cNvSpPr>
            <p:nvPr/>
          </p:nvSpPr>
          <p:spPr bwMode="auto">
            <a:xfrm>
              <a:off x="2520" y="3705"/>
              <a:ext cx="1506" cy="1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AutoShape 31"/>
            <p:cNvSpPr>
              <a:spLocks noChangeArrowheads="1"/>
            </p:cNvSpPr>
            <p:nvPr/>
          </p:nvSpPr>
          <p:spPr bwMode="auto">
            <a:xfrm>
              <a:off x="2842" y="3773"/>
              <a:ext cx="1623" cy="1444"/>
            </a:xfrm>
            <a:prstGeom prst="flowChartOr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AutoShape 32" descr="Wide upward diagonal"/>
            <p:cNvSpPr>
              <a:spLocks noChangeArrowheads="1"/>
            </p:cNvSpPr>
            <p:nvPr/>
          </p:nvSpPr>
          <p:spPr bwMode="auto">
            <a:xfrm rot="-5400000">
              <a:off x="3545" y="5133"/>
              <a:ext cx="141" cy="209"/>
            </a:xfrm>
            <a:prstGeom prst="upArrow">
              <a:avLst>
                <a:gd name="adj1" fmla="val 50000"/>
                <a:gd name="adj2" fmla="val 37057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33" descr="Wide upward diagonal"/>
            <p:cNvSpPr>
              <a:spLocks noChangeArrowheads="1"/>
            </p:cNvSpPr>
            <p:nvPr/>
          </p:nvSpPr>
          <p:spPr bwMode="auto">
            <a:xfrm>
              <a:off x="2755" y="4400"/>
              <a:ext cx="165" cy="179"/>
            </a:xfrm>
            <a:prstGeom prst="upArrow">
              <a:avLst>
                <a:gd name="adj1" fmla="val 50000"/>
                <a:gd name="adj2" fmla="val 27121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AutoShape 34" descr="Wide upward diagonal"/>
            <p:cNvSpPr>
              <a:spLocks noChangeArrowheads="1"/>
            </p:cNvSpPr>
            <p:nvPr/>
          </p:nvSpPr>
          <p:spPr bwMode="auto">
            <a:xfrm rot="5400000">
              <a:off x="3626" y="3672"/>
              <a:ext cx="142" cy="208"/>
            </a:xfrm>
            <a:prstGeom prst="upArrow">
              <a:avLst>
                <a:gd name="adj1" fmla="val 50000"/>
                <a:gd name="adj2" fmla="val 3662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Text Box 35"/>
            <p:cNvSpPr txBox="1">
              <a:spLocks noChangeArrowheads="1"/>
            </p:cNvSpPr>
            <p:nvPr/>
          </p:nvSpPr>
          <p:spPr bwMode="auto">
            <a:xfrm>
              <a:off x="3642" y="4115"/>
              <a:ext cx="500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083" tIns="22541" rIns="45083" bIns="22541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700">
                  <a:solidFill>
                    <a:srgbClr val="000000"/>
                  </a:solidFill>
                  <a:cs typeface="Times New Roman" charset="0"/>
                </a:rPr>
                <a:t>Do</a:t>
              </a:r>
              <a:endParaRPr lang="en-US">
                <a:cs typeface="Times New Roman" charset="0"/>
              </a:endParaRPr>
            </a:p>
          </p:txBody>
        </p:sp>
        <p:sp>
          <p:nvSpPr>
            <p:cNvPr id="26" name="Text Box 36"/>
            <p:cNvSpPr txBox="1">
              <a:spLocks noChangeArrowheads="1"/>
            </p:cNvSpPr>
            <p:nvPr/>
          </p:nvSpPr>
          <p:spPr bwMode="auto">
            <a:xfrm>
              <a:off x="3720" y="4541"/>
              <a:ext cx="570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083" tIns="22541" rIns="45083" bIns="22541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700">
                  <a:solidFill>
                    <a:srgbClr val="000000"/>
                  </a:solidFill>
                  <a:cs typeface="Times New Roman" charset="0"/>
                </a:rPr>
                <a:t>Study</a:t>
              </a:r>
              <a:endParaRPr lang="en-US">
                <a:cs typeface="Times New Roman" charset="0"/>
              </a:endParaRPr>
            </a:p>
          </p:txBody>
        </p:sp>
        <p:sp>
          <p:nvSpPr>
            <p:cNvPr id="27" name="Text Box 37"/>
            <p:cNvSpPr txBox="1">
              <a:spLocks noChangeArrowheads="1"/>
            </p:cNvSpPr>
            <p:nvPr/>
          </p:nvSpPr>
          <p:spPr bwMode="auto">
            <a:xfrm>
              <a:off x="2889" y="4541"/>
              <a:ext cx="876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083" tIns="22541" rIns="45083" bIns="22541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700">
                  <a:solidFill>
                    <a:srgbClr val="000000"/>
                  </a:solidFill>
                  <a:cs typeface="Times New Roman" charset="0"/>
                </a:rPr>
                <a:t>Act</a:t>
              </a:r>
              <a:endParaRPr lang="en-US">
                <a:cs typeface="Times New Roman" charset="0"/>
              </a:endParaRPr>
            </a:p>
          </p:txBody>
        </p:sp>
        <p:sp>
          <p:nvSpPr>
            <p:cNvPr id="28" name="Text Box 38"/>
            <p:cNvSpPr txBox="1">
              <a:spLocks noChangeArrowheads="1"/>
            </p:cNvSpPr>
            <p:nvPr/>
          </p:nvSpPr>
          <p:spPr bwMode="auto">
            <a:xfrm>
              <a:off x="3001" y="4115"/>
              <a:ext cx="500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083" tIns="22541" rIns="45083" bIns="22541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700">
                  <a:solidFill>
                    <a:srgbClr val="000000"/>
                  </a:solidFill>
                  <a:cs typeface="Times New Roman" charset="0"/>
                </a:rPr>
                <a:t>Plan</a:t>
              </a:r>
              <a:endParaRPr lang="en-US">
                <a:cs typeface="Times New Roman" charset="0"/>
              </a:endParaRPr>
            </a:p>
          </p:txBody>
        </p:sp>
        <p:sp>
          <p:nvSpPr>
            <p:cNvPr id="29" name="AutoShape 39" descr="Wide upward diagonal"/>
            <p:cNvSpPr>
              <a:spLocks noChangeArrowheads="1"/>
            </p:cNvSpPr>
            <p:nvPr/>
          </p:nvSpPr>
          <p:spPr bwMode="auto">
            <a:xfrm rot="10800000">
              <a:off x="4320" y="4401"/>
              <a:ext cx="155" cy="190"/>
            </a:xfrm>
            <a:prstGeom prst="upArrow">
              <a:avLst>
                <a:gd name="adj1" fmla="val 50000"/>
                <a:gd name="adj2" fmla="val 30645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" name="Group 4"/>
          <p:cNvGrpSpPr>
            <a:grpSpLocks noChangeAspect="1"/>
          </p:cNvGrpSpPr>
          <p:nvPr/>
        </p:nvGrpSpPr>
        <p:grpSpPr bwMode="auto">
          <a:xfrm>
            <a:off x="3157538" y="2542995"/>
            <a:ext cx="1033462" cy="822325"/>
            <a:chOff x="2520" y="3705"/>
            <a:chExt cx="2000" cy="1603"/>
          </a:xfrm>
        </p:grpSpPr>
        <p:sp>
          <p:nvSpPr>
            <p:cNvPr id="31" name="AutoShape 5"/>
            <p:cNvSpPr>
              <a:spLocks noChangeAspect="1" noChangeArrowheads="1" noTextEdit="1"/>
            </p:cNvSpPr>
            <p:nvPr/>
          </p:nvSpPr>
          <p:spPr bwMode="auto">
            <a:xfrm>
              <a:off x="2520" y="3705"/>
              <a:ext cx="2000" cy="1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AutoShape 6"/>
            <p:cNvSpPr>
              <a:spLocks noChangeAspect="1" noChangeArrowheads="1"/>
            </p:cNvSpPr>
            <p:nvPr/>
          </p:nvSpPr>
          <p:spPr bwMode="auto">
            <a:xfrm>
              <a:off x="2520" y="3705"/>
              <a:ext cx="1506" cy="1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AutoShape 7"/>
            <p:cNvSpPr>
              <a:spLocks noChangeArrowheads="1"/>
            </p:cNvSpPr>
            <p:nvPr/>
          </p:nvSpPr>
          <p:spPr bwMode="auto">
            <a:xfrm>
              <a:off x="2842" y="3773"/>
              <a:ext cx="1623" cy="1444"/>
            </a:xfrm>
            <a:prstGeom prst="flowChartOr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AutoShape 8" descr="Wide upward diagonal"/>
            <p:cNvSpPr>
              <a:spLocks noChangeArrowheads="1"/>
            </p:cNvSpPr>
            <p:nvPr/>
          </p:nvSpPr>
          <p:spPr bwMode="auto">
            <a:xfrm rot="-5400000">
              <a:off x="3545" y="5133"/>
              <a:ext cx="141" cy="209"/>
            </a:xfrm>
            <a:prstGeom prst="upArrow">
              <a:avLst>
                <a:gd name="adj1" fmla="val 50000"/>
                <a:gd name="adj2" fmla="val 37057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AutoShape 9" descr="Wide upward diagonal"/>
            <p:cNvSpPr>
              <a:spLocks noChangeArrowheads="1"/>
            </p:cNvSpPr>
            <p:nvPr/>
          </p:nvSpPr>
          <p:spPr bwMode="auto">
            <a:xfrm>
              <a:off x="2755" y="4400"/>
              <a:ext cx="165" cy="179"/>
            </a:xfrm>
            <a:prstGeom prst="upArrow">
              <a:avLst>
                <a:gd name="adj1" fmla="val 50000"/>
                <a:gd name="adj2" fmla="val 27121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AutoShape 10" descr="Wide upward diagonal"/>
            <p:cNvSpPr>
              <a:spLocks noChangeArrowheads="1"/>
            </p:cNvSpPr>
            <p:nvPr/>
          </p:nvSpPr>
          <p:spPr bwMode="auto">
            <a:xfrm rot="5400000">
              <a:off x="3626" y="3672"/>
              <a:ext cx="142" cy="208"/>
            </a:xfrm>
            <a:prstGeom prst="upArrow">
              <a:avLst>
                <a:gd name="adj1" fmla="val 50000"/>
                <a:gd name="adj2" fmla="val 3662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 Box 11"/>
            <p:cNvSpPr txBox="1">
              <a:spLocks noChangeArrowheads="1"/>
            </p:cNvSpPr>
            <p:nvPr/>
          </p:nvSpPr>
          <p:spPr bwMode="auto">
            <a:xfrm>
              <a:off x="3626" y="4151"/>
              <a:ext cx="721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083" tIns="22541" rIns="45083" bIns="22541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700">
                  <a:solidFill>
                    <a:srgbClr val="000000"/>
                  </a:solidFill>
                  <a:cs typeface="Times New Roman" charset="0"/>
                </a:rPr>
                <a:t>Do</a:t>
              </a:r>
              <a:endParaRPr lang="en-US">
                <a:cs typeface="Times New Roman" charset="0"/>
              </a:endParaRPr>
            </a:p>
          </p:txBody>
        </p:sp>
        <p:sp>
          <p:nvSpPr>
            <p:cNvPr id="38" name="Text Box 12"/>
            <p:cNvSpPr txBox="1">
              <a:spLocks noChangeArrowheads="1"/>
            </p:cNvSpPr>
            <p:nvPr/>
          </p:nvSpPr>
          <p:spPr bwMode="auto">
            <a:xfrm>
              <a:off x="3626" y="4596"/>
              <a:ext cx="792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083" tIns="22541" rIns="45083" bIns="22541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700">
                  <a:solidFill>
                    <a:srgbClr val="000000"/>
                  </a:solidFill>
                  <a:cs typeface="Times New Roman" charset="0"/>
                </a:rPr>
                <a:t>Study</a:t>
              </a:r>
              <a:endParaRPr lang="en-US">
                <a:cs typeface="Times New Roman" charset="0"/>
              </a:endParaRPr>
            </a:p>
          </p:txBody>
        </p:sp>
        <p:sp>
          <p:nvSpPr>
            <p:cNvPr id="39" name="Text Box 13"/>
            <p:cNvSpPr txBox="1">
              <a:spLocks noChangeArrowheads="1"/>
            </p:cNvSpPr>
            <p:nvPr/>
          </p:nvSpPr>
          <p:spPr bwMode="auto">
            <a:xfrm>
              <a:off x="2889" y="4541"/>
              <a:ext cx="876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083" tIns="22541" rIns="45083" bIns="22541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700">
                  <a:solidFill>
                    <a:srgbClr val="000000"/>
                  </a:solidFill>
                  <a:cs typeface="Times New Roman" charset="0"/>
                </a:rPr>
                <a:t>Act</a:t>
              </a:r>
              <a:endParaRPr lang="en-US">
                <a:cs typeface="Times New Roman" charset="0"/>
              </a:endParaRPr>
            </a:p>
          </p:txBody>
        </p:sp>
        <p:sp>
          <p:nvSpPr>
            <p:cNvPr id="40" name="Text Box 14"/>
            <p:cNvSpPr txBox="1">
              <a:spLocks noChangeArrowheads="1"/>
            </p:cNvSpPr>
            <p:nvPr/>
          </p:nvSpPr>
          <p:spPr bwMode="auto">
            <a:xfrm>
              <a:off x="3001" y="4115"/>
              <a:ext cx="500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083" tIns="22541" rIns="45083" bIns="22541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700">
                  <a:solidFill>
                    <a:srgbClr val="000000"/>
                  </a:solidFill>
                  <a:cs typeface="Times New Roman" charset="0"/>
                </a:rPr>
                <a:t>Plan</a:t>
              </a:r>
              <a:endParaRPr lang="en-US">
                <a:cs typeface="Times New Roman" charset="0"/>
              </a:endParaRPr>
            </a:p>
          </p:txBody>
        </p:sp>
        <p:sp>
          <p:nvSpPr>
            <p:cNvPr id="41" name="AutoShape 15" descr="Wide upward diagonal"/>
            <p:cNvSpPr>
              <a:spLocks noChangeArrowheads="1"/>
            </p:cNvSpPr>
            <p:nvPr/>
          </p:nvSpPr>
          <p:spPr bwMode="auto">
            <a:xfrm rot="10800000">
              <a:off x="4320" y="4401"/>
              <a:ext cx="155" cy="190"/>
            </a:xfrm>
            <a:prstGeom prst="upArrow">
              <a:avLst>
                <a:gd name="adj1" fmla="val 50000"/>
                <a:gd name="adj2" fmla="val 30645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2" name="Group 40"/>
          <p:cNvGrpSpPr>
            <a:grpSpLocks noChangeAspect="1"/>
          </p:cNvGrpSpPr>
          <p:nvPr/>
        </p:nvGrpSpPr>
        <p:grpSpPr bwMode="auto">
          <a:xfrm>
            <a:off x="939800" y="3162175"/>
            <a:ext cx="1033463" cy="822325"/>
            <a:chOff x="2520" y="3705"/>
            <a:chExt cx="2000" cy="1603"/>
          </a:xfrm>
        </p:grpSpPr>
        <p:sp>
          <p:nvSpPr>
            <p:cNvPr id="43" name="AutoShape 41"/>
            <p:cNvSpPr>
              <a:spLocks noChangeAspect="1" noChangeArrowheads="1" noTextEdit="1"/>
            </p:cNvSpPr>
            <p:nvPr/>
          </p:nvSpPr>
          <p:spPr bwMode="auto">
            <a:xfrm>
              <a:off x="2520" y="3705"/>
              <a:ext cx="2000" cy="1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AutoShape 42"/>
            <p:cNvSpPr>
              <a:spLocks noChangeAspect="1" noChangeArrowheads="1"/>
            </p:cNvSpPr>
            <p:nvPr/>
          </p:nvSpPr>
          <p:spPr bwMode="auto">
            <a:xfrm>
              <a:off x="2520" y="3705"/>
              <a:ext cx="1506" cy="1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2842" y="3773"/>
              <a:ext cx="1623" cy="1444"/>
            </a:xfrm>
            <a:prstGeom prst="flowChartOr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AutoShape 44" descr="Wide upward diagonal"/>
            <p:cNvSpPr>
              <a:spLocks noChangeArrowheads="1"/>
            </p:cNvSpPr>
            <p:nvPr/>
          </p:nvSpPr>
          <p:spPr bwMode="auto">
            <a:xfrm rot="-5400000">
              <a:off x="3545" y="5133"/>
              <a:ext cx="141" cy="209"/>
            </a:xfrm>
            <a:prstGeom prst="upArrow">
              <a:avLst>
                <a:gd name="adj1" fmla="val 50000"/>
                <a:gd name="adj2" fmla="val 37057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AutoShape 45" descr="Wide upward diagonal"/>
            <p:cNvSpPr>
              <a:spLocks noChangeArrowheads="1"/>
            </p:cNvSpPr>
            <p:nvPr/>
          </p:nvSpPr>
          <p:spPr bwMode="auto">
            <a:xfrm>
              <a:off x="2755" y="4400"/>
              <a:ext cx="165" cy="179"/>
            </a:xfrm>
            <a:prstGeom prst="upArrow">
              <a:avLst>
                <a:gd name="adj1" fmla="val 50000"/>
                <a:gd name="adj2" fmla="val 27121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AutoShape 46" descr="Wide upward diagonal"/>
            <p:cNvSpPr>
              <a:spLocks noChangeArrowheads="1"/>
            </p:cNvSpPr>
            <p:nvPr/>
          </p:nvSpPr>
          <p:spPr bwMode="auto">
            <a:xfrm rot="5400000">
              <a:off x="3626" y="3672"/>
              <a:ext cx="142" cy="208"/>
            </a:xfrm>
            <a:prstGeom prst="upArrow">
              <a:avLst>
                <a:gd name="adj1" fmla="val 50000"/>
                <a:gd name="adj2" fmla="val 36620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 Box 47"/>
            <p:cNvSpPr txBox="1">
              <a:spLocks noChangeArrowheads="1"/>
            </p:cNvSpPr>
            <p:nvPr/>
          </p:nvSpPr>
          <p:spPr bwMode="auto">
            <a:xfrm>
              <a:off x="3642" y="4115"/>
              <a:ext cx="500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083" tIns="22541" rIns="45083" bIns="22541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700">
                  <a:solidFill>
                    <a:srgbClr val="000000"/>
                  </a:solidFill>
                  <a:cs typeface="Times New Roman" charset="0"/>
                </a:rPr>
                <a:t>Do</a:t>
              </a:r>
              <a:endParaRPr lang="en-US">
                <a:cs typeface="Times New Roman" charset="0"/>
              </a:endParaRPr>
            </a:p>
          </p:txBody>
        </p:sp>
        <p:sp>
          <p:nvSpPr>
            <p:cNvPr id="50" name="Text Box 48"/>
            <p:cNvSpPr txBox="1">
              <a:spLocks noChangeArrowheads="1"/>
            </p:cNvSpPr>
            <p:nvPr/>
          </p:nvSpPr>
          <p:spPr bwMode="auto">
            <a:xfrm>
              <a:off x="3720" y="4541"/>
              <a:ext cx="791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083" tIns="22541" rIns="45083" bIns="22541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700">
                  <a:solidFill>
                    <a:srgbClr val="000000"/>
                  </a:solidFill>
                  <a:cs typeface="Times New Roman" charset="0"/>
                </a:rPr>
                <a:t>Study</a:t>
              </a:r>
              <a:endParaRPr lang="en-US">
                <a:cs typeface="Times New Roman" charset="0"/>
              </a:endParaRPr>
            </a:p>
          </p:txBody>
        </p:sp>
        <p:sp>
          <p:nvSpPr>
            <p:cNvPr id="51" name="Text Box 49"/>
            <p:cNvSpPr txBox="1">
              <a:spLocks noChangeArrowheads="1"/>
            </p:cNvSpPr>
            <p:nvPr/>
          </p:nvSpPr>
          <p:spPr bwMode="auto">
            <a:xfrm>
              <a:off x="2889" y="4541"/>
              <a:ext cx="876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083" tIns="22541" rIns="45083" bIns="22541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700">
                  <a:solidFill>
                    <a:srgbClr val="000000"/>
                  </a:solidFill>
                  <a:cs typeface="Times New Roman" charset="0"/>
                </a:rPr>
                <a:t>Act</a:t>
              </a:r>
              <a:endParaRPr lang="en-US">
                <a:cs typeface="Times New Roman" charset="0"/>
              </a:endParaRPr>
            </a:p>
          </p:txBody>
        </p:sp>
        <p:sp>
          <p:nvSpPr>
            <p:cNvPr id="52" name="Text Box 50"/>
            <p:cNvSpPr txBox="1">
              <a:spLocks noChangeArrowheads="1"/>
            </p:cNvSpPr>
            <p:nvPr/>
          </p:nvSpPr>
          <p:spPr bwMode="auto">
            <a:xfrm>
              <a:off x="3001" y="4115"/>
              <a:ext cx="500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083" tIns="22541" rIns="45083" bIns="22541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700">
                  <a:solidFill>
                    <a:srgbClr val="000000"/>
                  </a:solidFill>
                  <a:cs typeface="Times New Roman" charset="0"/>
                </a:rPr>
                <a:t>Plan</a:t>
              </a:r>
              <a:endParaRPr lang="en-US">
                <a:cs typeface="Times New Roman" charset="0"/>
              </a:endParaRPr>
            </a:p>
          </p:txBody>
        </p:sp>
        <p:sp>
          <p:nvSpPr>
            <p:cNvPr id="53" name="AutoShape 51" descr="Wide upward diagonal"/>
            <p:cNvSpPr>
              <a:spLocks noChangeArrowheads="1"/>
            </p:cNvSpPr>
            <p:nvPr/>
          </p:nvSpPr>
          <p:spPr bwMode="auto">
            <a:xfrm rot="10800000">
              <a:off x="4320" y="4401"/>
              <a:ext cx="155" cy="190"/>
            </a:xfrm>
            <a:prstGeom prst="upArrow">
              <a:avLst>
                <a:gd name="adj1" fmla="val 50000"/>
                <a:gd name="adj2" fmla="val 30645"/>
              </a:avLst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70944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762000" y="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000">
                <a:solidFill>
                  <a:schemeClr val="tx2"/>
                </a:solidFill>
                <a:ea typeface="ＭＳ Ｐゴシック" charset="0"/>
              </a:rPr>
              <a:t>Tests of Change</a:t>
            </a:r>
          </a:p>
        </p:txBody>
      </p:sp>
      <p:graphicFrame>
        <p:nvGraphicFramePr>
          <p:cNvPr id="35923" name="Group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144352"/>
              </p:ext>
            </p:extLst>
          </p:nvPr>
        </p:nvGraphicFramePr>
        <p:xfrm>
          <a:off x="609600" y="685800"/>
          <a:ext cx="8077200" cy="6019803"/>
        </p:xfrm>
        <a:graphic>
          <a:graphicData uri="http://schemas.openxmlformats.org/drawingml/2006/table">
            <a:tbl>
              <a:tblPr/>
              <a:tblGrid>
                <a:gridCol w="1571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7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07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22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050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4325">
                <a:tc gridSpan="5"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(PDSA Name)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657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Objective for this series of tests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32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Overall Population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8163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TEST CYCLE 1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ctr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Start Date:</a:t>
                      </a:r>
                      <a:r>
                        <a:rPr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 8/1/2024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End Date: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432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 charset="0"/>
                        </a:rPr>
                        <a:t>Test Population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x-none" altLang="x-non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ＭＳ Ｐゴシック"/>
                        </a:rPr>
                        <a:t>LDRP Nurses/OBs/Neos/APPs</a:t>
                      </a:r>
                      <a:endParaRPr kumimoji="0" lang="x-none" altLang="x-non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913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Plan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x-none" altLang="x-non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ＭＳ Ｐゴシック"/>
                        </a:rPr>
                        <a:t>Improve Documentation – focus on seconds, yes/no, reason why if NO in delivery note</a:t>
                      </a:r>
                      <a:endParaRPr kumimoji="0" lang="x-none" altLang="x-non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ＭＳ Ｐゴシック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32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Prediction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432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Do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x-none" altLang="x-non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ＭＳ Ｐゴシック"/>
                        </a:rPr>
                        <a:t>Education at Safety Huddles and LDRP Staff Meeting</a:t>
                      </a:r>
                      <a:endParaRPr kumimoji="0" lang="x-none" altLang="x-non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913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Study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432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Act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38163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TEST CYCLE 2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Start Date:</a:t>
                      </a:r>
                    </a:p>
                    <a:p>
                      <a:pPr marL="342900" marR="0" lvl="0" indent="-342900" algn="ctr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8/14/2024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End Date: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432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 charset="0"/>
                        </a:rPr>
                        <a:t>Test Population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432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Plan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x-none" altLang="x-non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ＭＳ Ｐゴシック"/>
                        </a:rPr>
                        <a:t>Improve Documentation</a:t>
                      </a:r>
                      <a:endParaRPr kumimoji="0" lang="x-none" altLang="x-non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5913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Prediction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432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Do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x-none" altLang="x-non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ＭＳ Ｐゴシック"/>
                        </a:rPr>
                        <a:t>Chart Review – look for NO DCC charts and determine reason if known </a:t>
                      </a:r>
                      <a:endParaRPr kumimoji="0" lang="x-none" altLang="x-non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5913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Study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x-none" altLang="x-non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ＭＳ Ｐゴシック"/>
                        </a:rPr>
                        <a:t>4/11 charts were NO </a:t>
                      </a:r>
                      <a:endParaRPr kumimoji="0" lang="x-none" altLang="x-none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432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x-non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Narrow"/>
                          <a:ea typeface="Times New Roman" charset="0"/>
                        </a:rPr>
                        <a:t>Act</a:t>
                      </a:r>
                      <a:endParaRPr kumimoji="0" lang="en-US" altLang="x-non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/>
                        <a:ea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x-none" altLang="x-non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754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werpoint_ynhhs_ch.pptx" id="{01030141-2F0E-4147-8D2D-D0AFF59EAA17}" vid="{940E134E-7A37-4836-ABD0-CA33C5A39D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9A76CDDDAD8C488EDB31FFF9B942D8" ma:contentTypeVersion="6" ma:contentTypeDescription="Create a new document." ma:contentTypeScope="" ma:versionID="7e61cf76e7c1eff617ebd93d93358d15">
  <xsd:schema xmlns:xsd="http://www.w3.org/2001/XMLSchema" xmlns:xs="http://www.w3.org/2001/XMLSchema" xmlns:p="http://schemas.microsoft.com/office/2006/metadata/properties" xmlns:ns2="20e24fcb-5537-4421-8976-6f5f8737dd79" xmlns:ns3="1f36c0dc-b529-479d-9ed0-17d4c9640aae" targetNamespace="http://schemas.microsoft.com/office/2006/metadata/properties" ma:root="true" ma:fieldsID="95d4f9b0583a1f2e1e750d49d6eb8074" ns2:_="" ns3:_="">
    <xsd:import namespace="20e24fcb-5537-4421-8976-6f5f8737dd79"/>
    <xsd:import namespace="1f36c0dc-b529-479d-9ed0-17d4c9640a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e24fcb-5537-4421-8976-6f5f8737dd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36c0dc-b529-479d-9ed0-17d4c9640aa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B77F0-A739-48EF-82D0-AFD49546ADE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6F8AF6-0BAD-493A-AD69-28F2B0C9FD1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2C4F34D-A2B5-4490-BCB5-29881E1B13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0e24fcb-5537-4421-8976-6f5f8737dd79"/>
    <ds:schemaRef ds:uri="1f36c0dc-b529-479d-9ed0-17d4c9640aa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Childrens template A</Template>
  <TotalTime>1474</TotalTime>
  <Words>147</Words>
  <Application>Microsoft Office PowerPoint</Application>
  <PresentationFormat>On-screen Show (4:3)</PresentationFormat>
  <Paragraphs>104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Yale-New Haven Health System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EDWARDS, LAUREN</dc:creator>
  <cp:lastModifiedBy>Grossman, Matthew</cp:lastModifiedBy>
  <cp:revision>63</cp:revision>
  <cp:lastPrinted>2017-05-16T18:36:59Z</cp:lastPrinted>
  <dcterms:created xsi:type="dcterms:W3CDTF">2017-05-16T17:54:28Z</dcterms:created>
  <dcterms:modified xsi:type="dcterms:W3CDTF">2024-08-14T23:30:31Z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0x0101000D9A76CDDDAD8C488EDB31FFF9B942D8</vt:lpwstr>
  </property>
</Properties>
</file>